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E132-EABC-4D2D-8A1B-74F2C72FF7A3}" v="376" dt="2023-08-31T18:08:51.148"/>
    <p1510:client id="{3A1977D6-E88C-4E17-B5AF-A08ECA6233BA}" v="24" dt="2023-08-30T20:40:24.041"/>
    <p1510:client id="{4F264C9A-FD49-459B-8801-64689B5DBEAA}" v="173" dt="2023-08-30T21:28:23.587"/>
    <p1510:client id="{8B8235D7-C19A-44D8-BFA8-8203A00C20FF}" v="369" dt="2023-08-30T20:54:15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3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2023-09-06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>
                <a:cs typeface="Calibri Light"/>
              </a:rPr>
              <a:t>Introduction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cs typeface="Calibri"/>
              </a:rPr>
              <a:t>What is an intercessory prayer?</a:t>
            </a:r>
            <a:endParaRPr lang="en-US" sz="3200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D1D94F-BC8C-4ABD-9133-E5FE8FD01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8DD70C81-7515-D0B4-09B7-145CE3B3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FCF55-F89C-46CB-D08C-C246718D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512" y="494951"/>
            <a:ext cx="4023360" cy="5722227"/>
          </a:xfrm>
        </p:spPr>
        <p:txBody>
          <a:bodyPr>
            <a:normAutofit/>
          </a:bodyPr>
          <a:lstStyle/>
          <a:p>
            <a:r>
              <a:rPr lang="en-US" sz="7200"/>
              <a:t>The Approach to understanding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17BA-60DD-AAE6-3319-53FDEEA8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850392"/>
            <a:ext cx="5824728" cy="5001768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US" b="1" dirty="0"/>
              <a:t>The source of our understanding: Colossians 1:9-11a</a:t>
            </a:r>
          </a:p>
          <a:p>
            <a:r>
              <a:rPr lang="en-US" b="1" dirty="0"/>
              <a:t>The approach of our study: Exposition of Colossians 1:9-11a</a:t>
            </a:r>
          </a:p>
          <a:p>
            <a:r>
              <a:rPr lang="en-US" b="1" dirty="0"/>
              <a:t>The thesis of our study: Intercessory prayer should be a major element in the Christian's prayer life.</a:t>
            </a:r>
          </a:p>
          <a:p>
            <a:r>
              <a:rPr lang="en-US" b="1" dirty="0"/>
              <a:t>Colossians 1:9-11a presents a model by Paul and Timothy for use by every Christian.</a:t>
            </a:r>
          </a:p>
          <a:p>
            <a:r>
              <a:rPr lang="en-US" b="1" dirty="0"/>
              <a:t>Colossians 1:9-11b develops the model around the primary and secondary elements of the single Greek sentence in 1:9-20.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65C49067-A40C-4881-A0C6-21B61255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494951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 marL="914400" indent="-914400">
              <a:lnSpc>
                <a:spcPct val="90000"/>
              </a:lnSpc>
              <a:buAutoNum type="romanUcPeriod"/>
            </a:pPr>
            <a:r>
              <a:rPr lang="en-US" sz="6600" dirty="0"/>
              <a:t>Intercessory Prayer as central in praying. </a:t>
            </a:r>
            <a:br>
              <a:rPr lang="en-US" sz="6600" dirty="0"/>
            </a:br>
            <a:r>
              <a:rPr lang="en-US" sz="6600" dirty="0"/>
              <a:t>v.</a:t>
            </a:r>
            <a:r>
              <a:rPr lang="en-US" sz="6700" dirty="0"/>
              <a:t> 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accent1">
                    <a:lumMod val="20000"/>
                    <a:lumOff val="80000"/>
                  </a:schemeClr>
                </a:solidFill>
              </a:rPr>
              <a:t>Note: one Greek sentence in verses 9 through 20.</a:t>
            </a:r>
          </a:p>
          <a:p>
            <a:r>
              <a:rPr lang="en-US" b="1">
                <a:solidFill>
                  <a:schemeClr val="accent1">
                    <a:lumMod val="20000"/>
                    <a:lumOff val="80000"/>
                  </a:schemeClr>
                </a:solidFill>
              </a:rPr>
              <a:t>Point one stresses the main clause in this long sentence:</a:t>
            </a:r>
          </a:p>
          <a:p>
            <a:r>
              <a:rPr lang="en-US" b="1">
                <a:ea typeface="+mn-lt"/>
                <a:cs typeface="+mn-lt"/>
              </a:rPr>
              <a:t>Ἡμεῖς...οὐ πα</a:t>
            </a:r>
            <a:r>
              <a:rPr lang="en-US" b="1" err="1">
                <a:ea typeface="+mn-lt"/>
                <a:cs typeface="+mn-lt"/>
              </a:rPr>
              <a:t>υόμεθ</a:t>
            </a:r>
            <a:r>
              <a:rPr lang="en-US" b="1">
                <a:ea typeface="+mn-lt"/>
                <a:cs typeface="+mn-lt"/>
              </a:rPr>
              <a:t>α ὑπ</a:t>
            </a:r>
            <a:r>
              <a:rPr lang="en-US" b="1" err="1">
                <a:ea typeface="+mn-lt"/>
                <a:cs typeface="+mn-lt"/>
              </a:rPr>
              <a:t>ὲρ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ὑμῶν</a:t>
            </a:r>
            <a:r>
              <a:rPr lang="en-US" b="1">
                <a:ea typeface="+mn-lt"/>
                <a:cs typeface="+mn-lt"/>
              </a:rPr>
              <a:t> π</a:t>
            </a:r>
            <a:r>
              <a:rPr lang="en-US" b="1" err="1">
                <a:ea typeface="+mn-lt"/>
                <a:cs typeface="+mn-lt"/>
              </a:rPr>
              <a:t>ροσευχόμενοι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 b="1" baseline="30000">
                <a:ea typeface="+mn-lt"/>
                <a:cs typeface="+mn-lt"/>
                <a:hlinkClick r:id="rId3"/>
              </a:rPr>
              <a:t>* </a:t>
            </a:r>
            <a:r>
              <a:rPr lang="en-US" b="1">
                <a:ea typeface="+mn-lt"/>
                <a:cs typeface="+mn-lt"/>
              </a:rPr>
              <a:t>καὶ α</a:t>
            </a:r>
            <a:r>
              <a:rPr lang="en-US" b="1" err="1">
                <a:ea typeface="+mn-lt"/>
                <a:cs typeface="+mn-lt"/>
              </a:rPr>
              <a:t>ἰτούμενοι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/>
              <a:t>We....do not cease praying for you and asking..</a:t>
            </a:r>
          </a:p>
          <a:p>
            <a:r>
              <a:rPr lang="en-US" sz="3600" b="1"/>
              <a:t>What can we learn here?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2" y="924012"/>
            <a:ext cx="4609513" cy="500479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600" dirty="0"/>
              <a:t>Intercessory prayer is important.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 It should be ongoing.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</a:p>
          <a:p>
            <a:r>
              <a:rPr lang="en-US" sz="3600" b="1" dirty="0"/>
              <a:t>We....do not cease praying for you and asking..</a:t>
            </a:r>
          </a:p>
          <a:p>
            <a:r>
              <a:rPr lang="en-US" sz="3600" b="1" dirty="0"/>
              <a:t>What can we learn here?</a:t>
            </a:r>
          </a:p>
          <a:p>
            <a:pPr lvl="1"/>
            <a:r>
              <a:rPr lang="en-US" sz="3200" b="1" dirty="0"/>
              <a:t>It is very essential to our prayer life.</a:t>
            </a:r>
          </a:p>
          <a:p>
            <a:pPr lvl="1"/>
            <a:r>
              <a:rPr lang="en-US" sz="3200" b="1" dirty="0"/>
              <a:t>It should be an </a:t>
            </a:r>
            <a:r>
              <a:rPr lang="en-US" sz="3200" b="1" dirty="0" err="1"/>
              <a:t>onglng</a:t>
            </a:r>
            <a:r>
              <a:rPr lang="en-US" sz="3200" b="1" dirty="0"/>
              <a:t> part of our praying</a:t>
            </a:r>
          </a:p>
          <a:p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II. Content of </a:t>
            </a:r>
            <a:r>
              <a:rPr lang="en-US" sz="6700" dirty="0" err="1"/>
              <a:t>inercessory</a:t>
            </a:r>
            <a:r>
              <a:rPr lang="en-US" sz="6700" dirty="0"/>
              <a:t> prayer. </a:t>
            </a:r>
            <a:br>
              <a:rPr lang="en-US" sz="6700" dirty="0"/>
            </a:br>
            <a:r>
              <a:rPr lang="en-US" sz="6700" dirty="0"/>
              <a:t>Vv. 9b-11a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πληρωθῆτε τὴν ἐπίγνωσιν τοῦ θελήματος αὐτοῦ ἐν</a:t>
            </a:r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="1" dirty="0">
                <a:ea typeface="+mn-lt"/>
                <a:cs typeface="+mn-lt"/>
              </a:rPr>
              <a:t> πάσῃ σοφίᾳ καὶ συνέσει πνευματικῇ,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περιπατῆσαι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ἀξίως τοῦ κυρίου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That you may be filled with the knowledge of God's will in all spiritual wisdom and understanding...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Core request for divine filling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b="1" dirty="0" err="1">
                <a:ea typeface="+mn-lt"/>
                <a:cs typeface="+mn-lt"/>
              </a:rPr>
              <a:t>ἵν</a:t>
            </a:r>
            <a:r>
              <a:rPr lang="en-US" b="1" dirty="0">
                <a:ea typeface="+mn-lt"/>
                <a:cs typeface="+mn-lt"/>
              </a:rPr>
              <a:t>α πληρωθῆτε τὴν ἐπίγνωσιν τοῦ θελήματος αὐτοῦ ἐν</a:t>
            </a:r>
            <a:r>
              <a:rPr lang="en-US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="1" dirty="0">
                <a:ea typeface="+mn-lt"/>
                <a:cs typeface="+mn-lt"/>
              </a:rPr>
              <a:t> πάσῃ σοφίᾳ καὶ συνέσει πνευματικῇ,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10 </a:t>
            </a:r>
            <a:r>
              <a:rPr lang="en-US" dirty="0">
                <a:ea typeface="+mn-lt"/>
                <a:cs typeface="+mn-lt"/>
              </a:rPr>
              <a:t>περιπατῆσαι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ἀξίως τοῦ κυρίου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That you may be filled with the knowledge of God's will in all spiritual wisdom and understanding...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dirty="0"/>
              <a:t>Goal of request:</a:t>
            </a:r>
            <a:br>
              <a:rPr lang="en-US" sz="6700" dirty="0"/>
            </a:br>
            <a:r>
              <a:rPr lang="en-US" sz="6700" dirty="0"/>
              <a:t>worthy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π</a:t>
            </a:r>
            <a:r>
              <a:rPr lang="en-US" b="1" dirty="0" err="1">
                <a:ea typeface="+mn-lt"/>
                <a:cs typeface="+mn-lt"/>
              </a:rPr>
              <a:t>ερι</a:t>
            </a:r>
            <a:r>
              <a:rPr lang="en-US" b="1" dirty="0">
                <a:ea typeface="+mn-lt"/>
                <a:cs typeface="+mn-lt"/>
              </a:rPr>
              <a:t>πατῆσαι </a:t>
            </a:r>
            <a:r>
              <a:rPr lang="en-US" b="1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b="1" dirty="0">
                <a:ea typeface="+mn-lt"/>
                <a:cs typeface="+mn-lt"/>
              </a:rPr>
              <a:t>ἀξίως τοῦ κυρίου</a:t>
            </a:r>
            <a:r>
              <a:rPr lang="en-US" dirty="0">
                <a:ea typeface="+mn-lt"/>
                <a:cs typeface="+mn-lt"/>
              </a:rPr>
              <a:t> εἰς πᾶσαν ἀρεσκείαν, ἐν παντὶ ἔργῳ ἀγαθῷ καρποφοροῦντες καὶ   αὐξανόμενοι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τῇ ἐπιγνώσει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>
                <a:ea typeface="+mn-lt"/>
                <a:cs typeface="+mn-lt"/>
              </a:rPr>
              <a:t>τοῦ θεοῦ,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11 </a:t>
            </a:r>
            <a:r>
              <a:rPr lang="en-US" dirty="0">
                <a:ea typeface="+mn-lt"/>
                <a:cs typeface="+mn-lt"/>
              </a:rPr>
              <a:t>ἐν πάσῃ δυνάμει δυναμούμενοι κατὰ τὸ κράτος τῆς δόξης αὐτοῦ εἰς πᾶσαν ὑπομονὴν καὶ μακροθυμίαν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/>
              <a:t>In order to walk worthy of the Lord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dirty="0"/>
              <a:t>Boundaries of this walk: </a:t>
            </a:r>
            <a:br>
              <a:rPr lang="en-US" sz="6600" dirty="0"/>
            </a:br>
            <a:r>
              <a:rPr lang="en-US" sz="6600" dirty="0"/>
              <a:t>4 participles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εἰς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ᾶσ</a:t>
            </a:r>
            <a:r>
              <a:rPr lang="en-US" dirty="0">
                <a:ea typeface="+mn-lt"/>
                <a:cs typeface="+mn-lt"/>
              </a:rPr>
              <a:t>αν ἀρεσκείαν, 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ντὶ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ἔργῳ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ἀγ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καρπ</a:t>
            </a:r>
            <a:r>
              <a:rPr lang="en-US" b="1" dirty="0" err="1">
                <a:ea typeface="+mn-lt"/>
                <a:cs typeface="+mn-lt"/>
              </a:rPr>
              <a:t>οφοροῦντες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καὶ 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 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ὐξ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νόμενοι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τῇ</a:t>
            </a:r>
            <a:r>
              <a:rPr lang="en-US" dirty="0">
                <a:ea typeface="+mn-lt"/>
                <a:cs typeface="+mn-lt"/>
              </a:rPr>
              <a:t> ἐπ</a:t>
            </a:r>
            <a:r>
              <a:rPr lang="en-US" dirty="0" err="1">
                <a:ea typeface="+mn-lt"/>
                <a:cs typeface="+mn-lt"/>
              </a:rPr>
              <a:t>ιγνώσει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baseline="30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dirty="0" err="1">
                <a:ea typeface="+mn-lt"/>
                <a:cs typeface="+mn-lt"/>
              </a:rPr>
              <a:t>τοῦ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θεοῦ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ἐν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άσῃ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δυνάμει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δυν</a:t>
            </a:r>
            <a:r>
              <a:rPr lang="en-US" b="1" dirty="0">
                <a:ea typeface="+mn-lt"/>
                <a:cs typeface="+mn-lt"/>
              </a:rPr>
              <a:t>αμούμενοι </a:t>
            </a:r>
            <a:r>
              <a:rPr lang="en-US" dirty="0">
                <a:ea typeface="+mn-lt"/>
                <a:cs typeface="+mn-lt"/>
              </a:rPr>
              <a:t>κατὰ τὸ κράτος τῆς δόξης αὐτοῦ εἰς πᾶσαν ὑπομονὴν καὶ μακροθυμίαν</a:t>
            </a:r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5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dirty="0">
                <a:cs typeface="Calibri"/>
              </a:rPr>
              <a:t>What have we learned about intercessory prayer?</a:t>
            </a:r>
            <a:endParaRPr lang="en-US" dirty="0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0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2C"/>
      </a:dk2>
      <a:lt2>
        <a:srgbClr val="E7E2E8"/>
      </a:lt2>
      <a:accent1>
        <a:srgbClr val="36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2"/>
      </a:accent6>
      <a:hlink>
        <a:srgbClr val="BF6D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472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The Hand Bold</vt:lpstr>
      <vt:lpstr>The Serif Hand Black</vt:lpstr>
      <vt:lpstr>SketchyVTI</vt:lpstr>
      <vt:lpstr>Introduction</vt:lpstr>
      <vt:lpstr>The Approach to understanding</vt:lpstr>
      <vt:lpstr>Intercessory Prayer as central in praying.  v. 9a</vt:lpstr>
      <vt:lpstr>Intercessory prayer is important.   It should be ongoing.</vt:lpstr>
      <vt:lpstr>II. Content of inercessory prayer.  Vv. 9b-11a</vt:lpstr>
      <vt:lpstr>Core request for divine filling</vt:lpstr>
      <vt:lpstr>Goal of request: worthy walk</vt:lpstr>
      <vt:lpstr>Boundaries of this walk:  4 participles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Lorin Cranford</dc:creator>
  <cp:lastModifiedBy>Lorin Cranford</cp:lastModifiedBy>
  <cp:revision>146</cp:revision>
  <dcterms:created xsi:type="dcterms:W3CDTF">2023-08-30T20:39:07Z</dcterms:created>
  <dcterms:modified xsi:type="dcterms:W3CDTF">2023-09-06T20:13:44Z</dcterms:modified>
</cp:coreProperties>
</file>